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activeX/activeX1.xml" ContentType="application/vnd.ms-office.activeX+xml"/>
  <Override PartName="/ppt/activeX/activeX1.bin" ContentType="application/vnd.ms-office.activeX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activeX/activeX2.xml" ContentType="application/vnd.ms-office.activeX+xml"/>
  <Override PartName="/ppt/activeX/activeX2.bin" ContentType="application/vnd.ms-office.activeX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activeX/activeX3.xml" ContentType="application/vnd.ms-office.activeX+xml"/>
  <Override PartName="/ppt/activeX/activeX3.bin" ContentType="application/vnd.ms-office.activeX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tags/tag12.xml" ContentType="application/vnd.openxmlformats-officedocument.presentationml.tags+xml"/>
  <Override PartName="/ppt/notesSlides/notesSlide7.xml" ContentType="application/vnd.openxmlformats-officedocument.presentationml.notesSlide+xml"/>
  <Override PartName="/ppt/tags/tag13.xml" ContentType="application/vnd.openxmlformats-officedocument.presentationml.tags+xml"/>
  <Override PartName="/ppt/activeX/activeX4.xml" ContentType="application/vnd.ms-office.activeX+xml"/>
  <Override PartName="/ppt/activeX/activeX4.bin" ContentType="application/vnd.ms-office.activeX"/>
  <Override PartName="/ppt/tags/tag14.xml" ContentType="application/vnd.openxmlformats-officedocument.presentationml.tags+xml"/>
  <Override PartName="/ppt/notesSlides/notesSlide8.xml" ContentType="application/vnd.openxmlformats-officedocument.presentationml.notesSlide+xml"/>
  <Override PartName="/ppt/tags/tag15.xml" ContentType="application/vnd.openxmlformats-officedocument.presentationml.tags+xml"/>
  <Override PartName="/ppt/activeX/activeX5.xml" ContentType="application/vnd.ms-office.activeX+xml"/>
  <Override PartName="/ppt/activeX/activeX5.bin" ContentType="application/vnd.ms-office.activeX"/>
  <Override PartName="/ppt/tags/tag16.xml" ContentType="application/vnd.openxmlformats-officedocument.presentationml.tags+xml"/>
  <Override PartName="/ppt/notesSlides/notesSlide9.xml" ContentType="application/vnd.openxmlformats-officedocument.presentationml.notesSlide+xml"/>
  <Override PartName="/ppt/tags/tag17.xml" ContentType="application/vnd.openxmlformats-officedocument.presentationml.tags+xml"/>
  <Override PartName="/ppt/activeX/activeX6.xml" ContentType="application/vnd.ms-office.activeX+xml"/>
  <Override PartName="/ppt/activeX/activeX6.bin" ContentType="application/vnd.ms-office.activeX"/>
  <Override PartName="/ppt/tags/tag18.xml" ContentType="application/vnd.openxmlformats-officedocument.presentationml.tags+xml"/>
  <Override PartName="/ppt/notesSlides/notesSlide10.xml" ContentType="application/vnd.openxmlformats-officedocument.presentationml.notesSlide+xml"/>
  <Override PartName="/ppt/tags/tag19.xml" ContentType="application/vnd.openxmlformats-officedocument.presentationml.tags+xml"/>
  <Override PartName="/ppt/activeX/activeX7.xml" ContentType="application/vnd.ms-office.activeX+xml"/>
  <Override PartName="/ppt/activeX/activeX7.bin" ContentType="application/vnd.ms-office.activeX"/>
  <Override PartName="/ppt/tags/tag20.xml" ContentType="application/vnd.openxmlformats-officedocument.presentationml.tags+xml"/>
  <Override PartName="/ppt/notesSlides/notesSlide11.xml" ContentType="application/vnd.openxmlformats-officedocument.presentationml.notesSlide+xml"/>
  <Override PartName="/ppt/tags/tag21.xml" ContentType="application/vnd.openxmlformats-officedocument.presentationml.tags+xml"/>
  <Override PartName="/ppt/activeX/activeX8.xml" ContentType="application/vnd.ms-office.activeX+xml"/>
  <Override PartName="/ppt/activeX/activeX8.bin" ContentType="application/vnd.ms-office.activeX"/>
  <Override PartName="/ppt/tags/tag22.xml" ContentType="application/vnd.openxmlformats-officedocument.presentationml.tags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handoutMasterIdLst>
    <p:handoutMasterId r:id="rId16"/>
  </p:handoutMasterIdLst>
  <p:sldIdLst>
    <p:sldId id="639" r:id="rId3"/>
    <p:sldId id="644" r:id="rId4"/>
    <p:sldId id="649" r:id="rId5"/>
    <p:sldId id="645" r:id="rId6"/>
    <p:sldId id="650" r:id="rId7"/>
    <p:sldId id="656" r:id="rId8"/>
    <p:sldId id="655" r:id="rId9"/>
    <p:sldId id="646" r:id="rId10"/>
    <p:sldId id="651" r:id="rId11"/>
    <p:sldId id="652" r:id="rId12"/>
    <p:sldId id="653" r:id="rId13"/>
    <p:sldId id="654" r:id="rId14"/>
  </p:sldIdLst>
  <p:sldSz cx="9144000" cy="6858000" type="screen4x3"/>
  <p:notesSz cx="6858000" cy="9144000"/>
  <p:custDataLst>
    <p:tags r:id="rId17"/>
  </p:custDataLst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新細明體" pitchFamily="18" charset="-12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6600"/>
    <a:srgbClr val="FFFF99"/>
    <a:srgbClr val="F7D453"/>
    <a:srgbClr val="FF5050"/>
    <a:srgbClr val="000066"/>
    <a:srgbClr val="FFCCCC"/>
    <a:srgbClr val="D60093"/>
    <a:srgbClr val="9900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73051" autoAdjust="0"/>
  </p:normalViewPr>
  <p:slideViewPr>
    <p:cSldViewPr>
      <p:cViewPr>
        <p:scale>
          <a:sx n="50" d="100"/>
          <a:sy n="50" d="100"/>
        </p:scale>
        <p:origin x="-1086" y="-21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9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321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213B831F-065E-43B2-B7BB-D61B170CBE8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49715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fld id="{86D20222-00F7-4DF3-B0CA-D7AE72FFB06A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2983124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4686950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10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121064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11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365772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最後，幫大家做個整理：在改變的過程中，會經歷很多個階段，從不知不覺到後知後覺，從後知後覺，開始做一些準備，學習一些方法，然後下定決心，之後採取行動，而行動的過程，可能會遇到一些困難及所謂的「復發」。復發不代表失敗、沒有用，更不代表完全沒有希望。心理學家說，這樣的一個過程好像一個螺旋，從開始的不知不覺變成後知後覺，從開始準備，下定決心，採取行動，可能又會重新陷入一個復發階段，每陷入一次就越深入，此時，我們會排除自己沒有效的方法，學習更新、更有效的方法幫助自己，繼續朝向想要的方向努力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12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3679616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今天課程要談戒癮過程中非常重要的一件事情，叫作「復發」。介紹之前，要請大家好好的想一想，為什麼要戒毒？　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請各位討論戒毒對自己有什麼樣的好處及壞處，比方，原來用海洛因，用了很舒服、很爽，可是如果戒了，馬上會面臨到很多的戒斷症狀，很痛苦，像打呵欠、流鼻水、流眼淚、全身起雞皮疙瘩、噁心、嘔吐、拉肚子等症狀。而且，一旦戒了愷他命、搖頭丸、安非他命，可能會有心情上的不愉快，或身體上的不舒服，這些都是「戒」可能會有的壞處；但是「戒」也有很多好處，有短期的好處，也有長期的好處。比方，原來一天要花一千元買安非他命，現在戒了，我一個月就可以省下三萬元 ，一年就可以省下三十萬元。這就是好處，所以，它有短期的好處，也有長期的好處。相反地，如果不戒，也許有短暫的好處，就像今天持續用海洛因，不戒，當然會覺得身體很舒服，可是長期就會有很多種壞處，除了要花很多錢，還有被警察逮到，可能要移送入獄，也可能很不幸的染上了血清性肝炎、愛滋病，這樣人生可能就毀掉了！所以，不戒，也許有些短暫的好處，但是，一定有更多的壞處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接下來要請各位針對「戒」或「不戒」，擬定出來對自己的好處和壞處，然後彼此討論，說出自己「戒會有什麼樣的好處」、「不戒會有什麼樣的壞處」，盡量將這兩個部分放大討論。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02382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3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9771572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所謂「復發」 ，是指一個人在改變的過程中，本來朝著正向的過程運作，但是可能遇到一些狀況、一些困難，而又重新回到原來使用毒品的狀態。過去有很多專業心理學家、醫療人員做的研究，整理出來三個最重要的復發原因： 第一個，稱之為「負向」或是「負性情緒」，指的是在處理一些事情的時候，突然覺得焦慮、緊張、憂鬱、煩悶、無聊，這些不舒服、不愉快的情緒，引發我們想再去使用毒品的念頭，而負向情緒很多可能是來自於生活事件所帶給我們的，例如工作過程中，被老闆罵，或是一些事情一直做不好，不知道該怎麼辦，不曉得該如何處理下一步，這些挫折、失敗都會引發我們負向或是負性情緒。</a:t>
            </a: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個，與所用毒品有關的線索。先前曾提及當一個人成癮的時候，會變成一個習慣，這個習慣是一種記憶；猶如「刷牙」只有兩個字，而且是筆劃很簡單的字，但是要完成刷牙這件事，需要很多東西配合，才能完成這個動作。第一，當然要有牙膏、牙刷、漱口杯。第二，刷牙的地方，當然要到浴室，總不能在客廳裡刷牙。第三，刷牙動作要怎麼完成？首先，要把牙膏擠在牙刷上，先漱口，然後開始刷牙的動作，總不能把牙膏塗在牙齒上，或是把牙膏塗在手指上去刷，所以，當我們要完成刷牙這個動作，需要剛剛講的這些地點、東西、步驟都正確，而這些就是所謂的「線索」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毒品也是一樣，非常多使用毒品的人，當他看到有毒品的時候，就會很想再去用，一直放在那邊不用，會覺得很彆扭，不時地看一看、看一看，東西是否還在那兒，最後，就想用一下應該不會怎麼樣。遇到吸毒的朋友，也會聯想到今天要跟他們一起去以前習慣用毒品的地方，像是夜店、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 KTV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所以，這次也會想要使用。這些跟使用毒品有關的「線索」，包括：跟什麼人、在什麼地方、用什麼東西、用哪一種方法，都會形成一個很強烈的記憶，像很多人是用吸菸的方式在使用Ｋ菸，所以，當他拿出一支香菸的時候，就會想說如果這支菸裡面有愷他命那該多好，因此，我們鼓勵吸Ｋ菸的人，能把菸戒掉；對於用打針方式使用海洛因的人，他看到注射器也會引發想再去使用的念頭，所以我們鼓勵他把家裡面這些東西全部清掉；其次，有些人只要看到吸毒朋友的來電號碼，就會想要使用這樣的東西；有些人是去某些場合或是某些地點，像過去都是到這家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KTV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使用毒品，所以，只要到這家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KTV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，就會想要再去用一下、爽一下、舒服一下，這時，我們就鼓勵他要避開這些場所，避開這些可能引發自己再去使用的念頭，這些念頭又稱之為「使用毒品相關的線索」。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還有一個很重要的危機，就是身體的病痛。非常多的人身體有些不舒服，有些疼痛，就會想用一點海洛因，讓疼痛馬上消失；也有人睡不著覺，就會用一點愷他命，讓自己比較好睡；還有人當身體覺得很疲倦、沒有力氣的時候，就想吸點安非他命，讓自己變得很有精神，這些身體的不舒服及疼痛，就是我們身體的一些線索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人都需要了解自己在這個過程裡，哪些東西是容易引發自己很想再去使用毒品的念頭，或是線索。把這些東西或線索整理出來，會在我們內在形成一些語言，稱之為「復發危機語言」，最常見的復發危機語言有下列幾種：第一種，我已經戒這麼久了，再用一點點應該沒有關係；第二種，我想我應該慶祝一下，用一下，也許爽一下就過了；第三種，我想用這方法試試看，看我是不是真的可以把它戒掉，我相信應該沒有問題。因此，有些人會刻意打電話，請大家送貨來，放在那邊看看自己是不是可以忍耐不去碰這個東西，但是往往這樣的過程，會讓自己很容易再陷下去，也就是「復發」 。 相信每一個人遇到的復發狀況都不太一樣。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接下來，請大家分組討論自己復發的危機有哪一些？每一個人要先想想看自己的狀況，把它寫在「復發危機單」裡，然後跟別人討論，說明自己過去的狀況有哪些？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4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5195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5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24841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剛剛討論戒毒的原因，有人是因為希望將來過更好的生活！有人是因為不希望讓家人傷心，不希望讓家人難過！有人則是希望不要整天只為了毒品，耗在那邊，活的人不像人，鬼不像鬼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。每個人都有很多的理由要戒毒，希望大家繼續思考想要戒毒的理由，想得越多越好，越能強化我們戒毒的決心。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接下來要談過去的戒毒經驗。既然我們都了解戒毒對我們的將來與現在很重要，那究竟過去曾經用過什麼樣的方法來戒毒？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個人可能用不同的方法，有人選擇醫療協助，可能到醫院、診所，或是藥房買些藥物來吃，；有人也可能選擇非醫療方式像把自己關在房間裡忍受幾天的痛苦，或是，到山裡住一段時間；也有的人，可能會尋求一些宗教團體，到廟宇、戒毒村住一段時間；另外，也有很多人說：我之所以會戒掉，就是因為進去關，在裡面關了幾個月、幾年，都沒有接觸到毒品，所以戒掉了。重要的是，這樣的方法效果如何呢？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每一種方法，對每一個人所產生的效果不盡相同。有的人，也許用了Ａ方法很有效，可是用Ｂ方法就沒有什麼幫助；有的人，也許Ｂ方法有用，但是Ａ方法對他的效果就比較差；有的人，可能要同時用Ａ┼Ｂ的方法。</a:t>
            </a:r>
          </a:p>
          <a:p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接著分組討論，請各位和同組成員彼此分享自己過去的戒毒經驗和「效果」，所謂的「效果」，希望是持續一段時間，至少可以有一個月以上，完全不碰任何毒品，也沒有任何不舒服。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6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2775195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7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4022484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剛剛大家分享了很多自己戒毒的經驗，可能會有一個疑問，我能夠維持一個月、兩個月，甚至在監獄裡面關了一年、兩年，可是為什麼一段時間之後，我又再去使用毒品，這個現象稱為「復發」，也就是一段時間後，又回到原來的狀態，但是，為什麼會復發呢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復發，是我們在改變的過程中，經常要面對的困難，也是一個非常重要的課題 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很多人可能有戒菸的經驗，當開始說要戒菸到真正採取戒菸行動，真正產生戒菸效果，以及戒菸一段時間後，為什麼會重新再回去吸菸？ 過去有兩位非常重要的心理學家告訴我們，那樣的改變過程要面對很多課題，最重要的一個問題就是復發。心理學家認為，改變是一系列的過程，這個過程包含了幾個階段：第一階段，是所謂的不知不覺，很多人認為使用這個東西沒有怎麼樣，就像很多剛開始使用愷他命的人認為，才用一、兩次，沒有什麼不舒服，也不會用了一次愷他命，就要一輩子包尿布，況且我也沒有肚子痛，也沒有身體上的不舒服，也沒有產生幻覺，更沒有其他的一些狀況，這種階段稱為不知不覺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第二個階段稱為「後知後覺」。從不知不覺到後知後覺，有很多的教材，一直在說明，為什麼使用毒品會對我們產生一些長遠的傷害，期望阻止很多人去使用，也期望讓剛開始用的人，能夠提早停用，更期望已經深陷毒品的人，能夠下定決心， 產生想要改變的知覺，猶如大家經過今天的討論，覺得自己的確應該要戒除，這樣的過程稱為「後知後覺」。 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但是，很多人都說：我知道啦！下次不會再往下走，我們就停在這個階段。心理學家認為要產生改變，從後知後覺，還有下一個階段，叫做準備、以及決定。所謂的準備，是很多人所說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: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對啊！，我想要戒，但我不曉得要怎麼樣戒，雖然有一些資訊，可是不知道去哪裡獲取這樣的資源。這就是一個準備的過程，很多人都停在這個準備的階段，準備很久，所以，在這個階段，我們需要去學習一些技能及方法，包括我想戒，可是當朋友要來找我，我不知道該怎麼拒絕。因此，要學習拒絕的技巧，另外，也有人會說：我想要戒，可是今天遇到一些困難、挫折，讓我的心情變得不好，所以，需要學習一些調整情緒的方法，再者，當我今天回家的時候很累，又睡不著覺， 也許吃個藥會比較好睡，所以，又會想要再去使用毒品，這時就需要學習一些讓自己比較好睡覺的方法，這個階段就是「準備」。 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至於「決定」，是當我有了一些準備，也計畫好，所以打算採取行動，甚至跟別人公開的說：從今天開始，我就不再去碰毒品，或是從今天開始，我決定離開這樣的一個生活型態，這叫做「決定」。當我們準備好了，就會有所「決定」。 準備跟決定，會引發下一個階段「行動」。 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改變是一個階段，從不知不覺變成後知後覺，再從後知後覺進入準備，然後下定決心，才去行動，但這樣子就足夠了嗎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? 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舉個很簡單的例子，很多人會說：我知道現在體重比較重，血脂肪比較高，血糖和血壓也可能不太穩定，所以，我要減重，我準備好了，也決定了，開始採取行動，而我選擇的方法是先告訴自己，要控制食慾，所以，我把冰箱上了很多道鎖，避免我一直打開冰箱去拿東西出來吃，可是，像我媽媽、我太太要煮飯，每天都要開很多道鎖，最後就罵我：都是你啦！為了你要減肥，我每天都要開鎖，開鎖之後，還要把它鎖起來。於是，這個行動就遇到瓶頸，導致我可能又回到重新準備的階段，然後停在那，想看看是否有其他比較好的方法。又或者當我決定開始運動，可是今天要出去運動的時候發現，哎呀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糟糕了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!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在下雨，先休息一天，明天要出去的時候比較冷，再休息一天，後天要出去的時候，因為有點累，所以先回家睡覺</a:t>
            </a:r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……</a:t>
            </a:r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。 雖然採取行動，不是一次就會成功，但是，這些心理學家所研究的一些戒癮經驗發現，平均一個戒癮的人，想要成功的達成戒癮效果，平均要努力至少七次。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請大家討論，過去這些努力，為什麼會又再陷入同樣的一個過程，也就是先前提到的復發，可能是因為過程中，又遇到吸毒的朋友，當朋友來找我，我不知道該怎麼處理，我不會拒絕，不知道怎麼迴避它。或者是因為生活中，遇到了一些困難和挫折，讓我們心情不好，這些不舒服、不愉快的情緒，引發我們想再去使用毒品來逃避。另外，也有一些人，可能是因為身體上有一些病痛、不舒服，所以想用這個方法來解除身體上的病痛。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希望每一個人好好的去回想，自己過去為了戒毒所做的一些努力，想想自己在這個過程中，所遇到的一些困難，也就是所謂的「復發危機」，把它整理下來。當然，有些人會說：我們還沒有過這樣的經驗，所以我可能沒有。那也沒有關係，可以透過跟別人討論，去學習別人的經驗，然後，想想假設是自己遇到那樣的情況，會怎麼辦？</a:t>
            </a:r>
          </a:p>
          <a:p>
            <a:pPr hangingPunct="0"/>
            <a:r>
              <a:rPr kumimoji="1" lang="en-US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 </a:t>
            </a:r>
            <a:endParaRPr kumimoji="1" lang="zh-TW" altLang="zh-TW" sz="1100" kern="1200" dirty="0" smtClean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hangingPunct="0"/>
            <a:r>
              <a:rPr kumimoji="1" lang="zh-TW" altLang="zh-TW" sz="1100" kern="1200" dirty="0" smtClean="0">
                <a:solidFill>
                  <a:schemeClr val="tx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接下來，請大家分享跟討論。然後會放影片，讓大家看看曾經有過一些人，他們在過程中，做了哪些努力，以及他們所遇到的困難跟情境。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8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603196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6D20222-00F7-4DF3-B0CA-D7AE72FFB06A}" type="slidenum">
              <a:rPr lang="en-US" altLang="zh-TW" smtClean="0"/>
              <a:pPr>
                <a:defRPr/>
              </a:pPr>
              <a:t>9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8509955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910495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39397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61214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6121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28546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54454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406160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054434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64471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155341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074380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51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0793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4204208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593977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990840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8922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6338064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8446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844675"/>
            <a:ext cx="4038600" cy="4537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305341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6631656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1404457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5569424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43823597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405618255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20060608-OK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4163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60350"/>
            <a:ext cx="6286500" cy="998538"/>
          </a:xfrm>
          <a:prstGeom prst="rect">
            <a:avLst/>
          </a:prstGeom>
          <a:noFill/>
          <a:ln>
            <a:noFill/>
          </a:ln>
          <a:effectLst>
            <a:outerShdw dist="53882" dir="2700000" algn="ctr" rotWithShape="0">
              <a:srgbClr val="99CCFF">
                <a:alpha val="60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44675"/>
            <a:ext cx="8229600" cy="453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9" name="Text Box 8"/>
          <p:cNvSpPr txBox="1">
            <a:spLocks noChangeArrowheads="1"/>
          </p:cNvSpPr>
          <p:nvPr userDrawn="1"/>
        </p:nvSpPr>
        <p:spPr bwMode="auto">
          <a:xfrm>
            <a:off x="0" y="6308725"/>
            <a:ext cx="6842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fld id="{E9D842C6-487D-47C6-A510-7CF2E19C70E6}" type="slidenum">
              <a:rPr lang="en-US" altLang="zh-TW" sz="1600" b="1" smtClean="0">
                <a:solidFill>
                  <a:srgbClr val="000066"/>
                </a:solidFill>
                <a:latin typeface="Monotype Corsiva" pitchFamily="66" charset="0"/>
              </a:rPr>
              <a:pPr eaLnBrk="1" hangingPunct="1">
                <a:spcBef>
                  <a:spcPct val="50000"/>
                </a:spcBef>
                <a:defRPr/>
              </a:pPr>
              <a:t>‹#›</a:t>
            </a:fld>
            <a:endParaRPr lang="en-US" altLang="zh-TW" sz="1600" b="1" smtClean="0">
              <a:solidFill>
                <a:srgbClr val="000066"/>
              </a:solidFill>
              <a:latin typeface="Monotype Corsiva" pitchFamily="66" charset="0"/>
            </a:endParaRPr>
          </a:p>
        </p:txBody>
      </p:sp>
      <p:sp>
        <p:nvSpPr>
          <p:cNvPr id="1030" name="Rectangle 10"/>
          <p:cNvSpPr>
            <a:spLocks noChangeArrowheads="1"/>
          </p:cNvSpPr>
          <p:nvPr userDrawn="1"/>
        </p:nvSpPr>
        <p:spPr bwMode="auto">
          <a:xfrm>
            <a:off x="5292725" y="6453188"/>
            <a:ext cx="2087563" cy="4048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defRPr/>
            </a:pPr>
            <a:endParaRPr lang="zh-TW" altLang="en-US" smtClean="0"/>
          </a:p>
        </p:txBody>
      </p:sp>
      <p:grpSp>
        <p:nvGrpSpPr>
          <p:cNvPr id="1031" name="Group 19"/>
          <p:cNvGrpSpPr>
            <a:grpSpLocks/>
          </p:cNvGrpSpPr>
          <p:nvPr userDrawn="1"/>
        </p:nvGrpSpPr>
        <p:grpSpPr bwMode="auto">
          <a:xfrm>
            <a:off x="0" y="188913"/>
            <a:ext cx="3419475" cy="703262"/>
            <a:chOff x="0" y="119"/>
            <a:chExt cx="2154" cy="443"/>
          </a:xfrm>
        </p:grpSpPr>
        <p:graphicFrame>
          <p:nvGraphicFramePr>
            <p:cNvPr id="1033" name="Object 14"/>
            <p:cNvGraphicFramePr>
              <a:graphicFrameLocks noChangeAspect="1"/>
            </p:cNvGraphicFramePr>
            <p:nvPr userDrawn="1"/>
          </p:nvGraphicFramePr>
          <p:xfrm>
            <a:off x="0" y="119"/>
            <a:ext cx="431" cy="33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36" name="PhotoImpact" r:id="rId16" imgW="6590476" imgH="5498413" progId="PI3.Image">
                    <p:embed/>
                  </p:oleObj>
                </mc:Choice>
                <mc:Fallback>
                  <p:oleObj name="PhotoImpact" r:id="rId16" imgW="6590476" imgH="5498413" progId="PI3.Image">
                    <p:embed/>
                    <p:pic>
                      <p:nvPicPr>
                        <p:cNvPr id="0" name="Object 1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0" y="119"/>
                          <a:ext cx="431" cy="33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034" name="Text Box 15"/>
            <p:cNvSpPr txBox="1">
              <a:spLocks noChangeArrowheads="1"/>
            </p:cNvSpPr>
            <p:nvPr userDrawn="1"/>
          </p:nvSpPr>
          <p:spPr bwMode="auto">
            <a:xfrm>
              <a:off x="340" y="157"/>
              <a:ext cx="816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TW" altLang="en-US" sz="1100" b="1" smtClean="0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行政院衛生署</a:t>
              </a:r>
            </a:p>
          </p:txBody>
        </p:sp>
        <p:sp>
          <p:nvSpPr>
            <p:cNvPr id="1035" name="Text Box 16"/>
            <p:cNvSpPr txBox="1">
              <a:spLocks noChangeArrowheads="1"/>
            </p:cNvSpPr>
            <p:nvPr userDrawn="1"/>
          </p:nvSpPr>
          <p:spPr bwMode="auto">
            <a:xfrm>
              <a:off x="385" y="293"/>
              <a:ext cx="681" cy="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lnSpc>
                  <a:spcPct val="80000"/>
                </a:lnSpc>
                <a:defRPr/>
              </a:pPr>
              <a:r>
                <a:rPr lang="zh-TW" altLang="en-US" sz="1100" b="1" smtClean="0">
                  <a:solidFill>
                    <a:schemeClr val="accent2"/>
                  </a:solidFill>
                  <a:latin typeface="Times New Roman" pitchFamily="18" charset="0"/>
                  <a:ea typeface="標楷體" pitchFamily="65" charset="-120"/>
                </a:rPr>
                <a:t>嘉南療養院</a:t>
              </a:r>
            </a:p>
          </p:txBody>
        </p:sp>
        <p:sp>
          <p:nvSpPr>
            <p:cNvPr id="1036" name="Text Box 17"/>
            <p:cNvSpPr txBox="1">
              <a:spLocks noChangeArrowheads="1"/>
            </p:cNvSpPr>
            <p:nvPr userDrawn="1"/>
          </p:nvSpPr>
          <p:spPr bwMode="auto">
            <a:xfrm>
              <a:off x="0" y="408"/>
              <a:ext cx="2154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  <a:defRPr/>
              </a:pPr>
              <a:r>
                <a:rPr lang="en-US" altLang="zh-TW" sz="1000" b="1" smtClean="0">
                  <a:solidFill>
                    <a:srgbClr val="FF0066"/>
                  </a:solidFill>
                </a:rPr>
                <a:t>Jinan Mental Hospital, DOH</a:t>
              </a:r>
            </a:p>
          </p:txBody>
        </p:sp>
      </p:grpSp>
      <p:sp>
        <p:nvSpPr>
          <p:cNvPr id="1032" name="Text Box 20"/>
          <p:cNvSpPr txBox="1">
            <a:spLocks noChangeArrowheads="1"/>
          </p:cNvSpPr>
          <p:nvPr userDrawn="1"/>
        </p:nvSpPr>
        <p:spPr bwMode="auto">
          <a:xfrm>
            <a:off x="5578475" y="6453188"/>
            <a:ext cx="18732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安全 </a:t>
            </a:r>
            <a:r>
              <a:rPr lang="en-US" altLang="zh-TW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/ </a:t>
            </a: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關懷 </a:t>
            </a:r>
            <a:r>
              <a:rPr lang="en-US" altLang="zh-TW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/ </a:t>
            </a: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尊重 </a:t>
            </a:r>
            <a:r>
              <a:rPr lang="en-US" altLang="zh-TW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/ </a:t>
            </a:r>
            <a:r>
              <a:rPr lang="zh-TW" altLang="en-US" sz="1200" b="1" smtClean="0">
                <a:solidFill>
                  <a:schemeClr val="accent2"/>
                </a:solidFill>
                <a:latin typeface="Times New Roman" pitchFamily="18" charset="0"/>
                <a:ea typeface="標楷體" pitchFamily="65" charset="-120"/>
              </a:rPr>
              <a:t>創新</a:t>
            </a:r>
            <a:r>
              <a:rPr lang="zh-TW" altLang="en-US" sz="1200" smtClean="0">
                <a:solidFill>
                  <a:schemeClr val="accent2"/>
                </a:solidFill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 b="1">
          <a:solidFill>
            <a:srgbClr val="000066"/>
          </a:solidFill>
          <a:latin typeface="Arial" charset="0"/>
          <a:ea typeface="標楷體" pitchFamily="65" charset="-120"/>
          <a:cs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00000"/>
        </a:buClr>
        <a:buFont typeface="Wingdings" pitchFamily="2" charset="2"/>
        <a:buBlip>
          <a:blip r:embed="rId18"/>
        </a:buBlip>
        <a:defRPr kumimoji="1" sz="3200">
          <a:solidFill>
            <a:srgbClr val="008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Blip>
          <a:blip r:embed="rId19"/>
        </a:buBlip>
        <a:defRPr kumimoji="1" sz="2800">
          <a:solidFill>
            <a:srgbClr val="800000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293CC4-1FD1-4EAD-93FB-84374A286DD8}" type="datetimeFigureOut">
              <a:rPr lang="zh-TW" altLang="en-US" smtClean="0"/>
              <a:t>2015/8/3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569CB-143D-4D39-AADE-E6DAB6338CD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61644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17.png"/><Relationship Id="rId2" Type="http://schemas.openxmlformats.org/officeDocument/2006/relationships/tags" Target="../tags/tag17.xml"/><Relationship Id="rId1" Type="http://schemas.openxmlformats.org/officeDocument/2006/relationships/vmlDrawing" Target="../drawings/vmlDrawing7.vml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7.xml"/><Relationship Id="rId7" Type="http://schemas.openxmlformats.org/officeDocument/2006/relationships/image" Target="../media/image19.png"/><Relationship Id="rId2" Type="http://schemas.openxmlformats.org/officeDocument/2006/relationships/tags" Target="../tags/tag19.xml"/><Relationship Id="rId1" Type="http://schemas.openxmlformats.org/officeDocument/2006/relationships/vmlDrawing" Target="../drawings/vmlDrawing8.vml"/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8.xml"/><Relationship Id="rId7" Type="http://schemas.openxmlformats.org/officeDocument/2006/relationships/image" Target="../media/image21.png"/><Relationship Id="rId2" Type="http://schemas.openxmlformats.org/officeDocument/2006/relationships/tags" Target="../tags/tag21.xml"/><Relationship Id="rId1" Type="http://schemas.openxmlformats.org/officeDocument/2006/relationships/vmlDrawing" Target="../drawings/vmlDrawing9.vml"/><Relationship Id="rId6" Type="http://schemas.openxmlformats.org/officeDocument/2006/relationships/notesSlide" Target="../notesSlides/notesSlide1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2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ontrol" Target="../activeX/activeX1.xml"/><Relationship Id="rId7" Type="http://schemas.openxmlformats.org/officeDocument/2006/relationships/image" Target="../media/image4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5.xml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control" Target="../activeX/activeX2.xml"/><Relationship Id="rId7" Type="http://schemas.openxmlformats.org/officeDocument/2006/relationships/image" Target="../media/image4.png"/><Relationship Id="rId2" Type="http://schemas.openxmlformats.org/officeDocument/2006/relationships/tags" Target="../tags/tag7.xml"/><Relationship Id="rId1" Type="http://schemas.openxmlformats.org/officeDocument/2006/relationships/vmlDrawing" Target="../drawings/vmlDrawing3.vml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.xml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3.xml"/><Relationship Id="rId7" Type="http://schemas.openxmlformats.org/officeDocument/2006/relationships/image" Target="../media/image11.png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4.xml"/><Relationship Id="rId7" Type="http://schemas.openxmlformats.org/officeDocument/2006/relationships/image" Target="../media/image13.png"/><Relationship Id="rId2" Type="http://schemas.openxmlformats.org/officeDocument/2006/relationships/tags" Target="../tags/tag13.xml"/><Relationship Id="rId1" Type="http://schemas.openxmlformats.org/officeDocument/2006/relationships/vmlDrawing" Target="../drawings/vmlDrawing5.vml"/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5.xml"/><Relationship Id="rId7" Type="http://schemas.openxmlformats.org/officeDocument/2006/relationships/image" Target="../media/image15.png"/><Relationship Id="rId2" Type="http://schemas.openxmlformats.org/officeDocument/2006/relationships/tags" Target="../tags/tag15.xml"/><Relationship Id="rId1" Type="http://schemas.openxmlformats.org/officeDocument/2006/relationships/vmlDrawing" Target="../drawings/vmlDrawing6.v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116013" y="3500438"/>
            <a:ext cx="6913562" cy="936625"/>
          </a:xfrm>
          <a:prstGeom prst="roundRect">
            <a:avLst/>
          </a:prstGeom>
          <a:gradFill>
            <a:gsLst>
              <a:gs pos="100000">
                <a:srgbClr val="FFFFD1"/>
              </a:gs>
              <a:gs pos="0">
                <a:srgbClr val="FFD636"/>
              </a:gs>
              <a:gs pos="50000">
                <a:srgbClr val="FFF47F"/>
              </a:gs>
            </a:gsLst>
          </a:gradFill>
          <a:ln>
            <a:solidFill>
              <a:srgbClr val="FFC000"/>
            </a:solidFill>
          </a:ln>
          <a:ex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>
            <a:defPPr>
              <a:defRPr lang="zh-TW"/>
            </a:defPPr>
            <a:lvl1pPr algn="ctr" eaLnBrk="1" hangingPunct="1">
              <a:defRPr sz="3600" b="1" kern="0">
                <a:solidFill>
                  <a:srgbClr val="EC9E02"/>
                </a:solidFill>
                <a:latin typeface="華康儷中黑(P)" panose="020B0500000000000000" pitchFamily="34" charset="-120"/>
                <a:ea typeface="華康儷中黑(P)" panose="020B0500000000000000" pitchFamily="34" charset="-120"/>
                <a:cs typeface="+mj-cs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>
                <a:solidFill>
                  <a:srgbClr val="FF6600"/>
                </a:solidFill>
              </a:rPr>
              <a:t>階段二：復發與預防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47763" y="1874838"/>
            <a:ext cx="69135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8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19000">
                      <a:schemeClr val="bg1"/>
                    </a:gs>
                    <a:gs pos="75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復元三部曲</a:t>
            </a: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67544" y="311373"/>
            <a:ext cx="835292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0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再生</a:t>
            </a:r>
            <a:r>
              <a:rPr lang="zh-TW" altLang="en-US" dirty="0" smtClean="0"/>
              <a:t>樹 </a:t>
            </a:r>
            <a:r>
              <a:rPr lang="en-US" altLang="zh-TW" dirty="0" smtClean="0"/>
              <a:t>– </a:t>
            </a:r>
            <a:r>
              <a:rPr lang="zh-TW" altLang="en-US" dirty="0" smtClean="0"/>
              <a:t>醫療篇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384853" y="6381328"/>
            <a:ext cx="3429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latin typeface="+mn-ea"/>
                <a:ea typeface="+mn-ea"/>
              </a:rPr>
              <a:t>影片版權：法務部、教育部、</a:t>
            </a:r>
            <a:r>
              <a:rPr lang="zh-TW" altLang="en-US" sz="1100" dirty="0">
                <a:latin typeface="+mn-ea"/>
                <a:ea typeface="+mn-ea"/>
              </a:rPr>
              <a:t>衛福部食品藥物管理署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6169" name="s4549b0b14f44a48b302bb65056aefa7" r:id="rId3" imgW="6047619" imgH="3401800"/>
        </mc:Choice>
        <mc:Fallback>
          <p:control name="s4549b0b14f44a48b302bb65056aefa7" r:id="rId3" imgW="6047619" imgH="3401800">
            <p:pic>
              <p:nvPicPr>
                <p:cNvPr id="0" name="s4549b0b14f44a48b302bb65056aefa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700213"/>
                  <a:ext cx="6048375" cy="3402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5714380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1268413" y="332656"/>
            <a:ext cx="6913562" cy="7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0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影片聆賞</a:t>
            </a:r>
            <a:r>
              <a:rPr lang="en-US" altLang="zh-TW" dirty="0"/>
              <a:t>:</a:t>
            </a:r>
            <a:r>
              <a:rPr lang="zh-TW" altLang="en-US" dirty="0"/>
              <a:t> 「茄荖山莊」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7193" name="sceed4ac0b7a47e0bbcac87d00f44bbe" r:id="rId3" imgW="6047619" imgH="3401800"/>
        </mc:Choice>
        <mc:Fallback>
          <p:control name="sceed4ac0b7a47e0bbcac87d00f44bbe" r:id="rId3" imgW="6047619" imgH="3401800">
            <p:pic>
              <p:nvPicPr>
                <p:cNvPr id="0" name="sceed4ac0b7a47e0bbcac87d00f44bbe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773238"/>
                  <a:ext cx="6048375" cy="34020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0331588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16013" y="404813"/>
            <a:ext cx="6913562" cy="7199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0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結語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8217" name="s138e2456a4c4a7cbf4d4c71f308b879" r:id="rId3" imgW="6047619" imgH="3401800"/>
        </mc:Choice>
        <mc:Fallback>
          <p:control name="s138e2456a4c4a7cbf4d4c71f308b879" r:id="rId3" imgW="6047619" imgH="3401800">
            <p:pic>
              <p:nvPicPr>
                <p:cNvPr id="0" name="s138e2456a4c4a7cbf4d4c71f308b879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547813" y="1844675"/>
                  <a:ext cx="6048375" cy="34020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66238423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ctrTitle" idx="4294967295"/>
          </p:nvPr>
        </p:nvSpPr>
        <p:spPr>
          <a:xfrm>
            <a:off x="1116013" y="404813"/>
            <a:ext cx="6913562" cy="647923"/>
          </a:xfr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6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我為什麼要戒除成癮物質</a:t>
            </a:r>
            <a:r>
              <a:rPr lang="zh-TW" altLang="en-US" sz="36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中圓體(P)"/>
                <a:ea typeface="華康中圓體(P)"/>
                <a:cs typeface="+mn-cs"/>
              </a:rPr>
              <a:t>？</a:t>
            </a:r>
            <a:r>
              <a:rPr lang="zh-TW" altLang="en-US" sz="36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lang="zh-TW" altLang="en-US" sz="36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78000">
                    <a:srgbClr val="FFFF66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827585" y="5921896"/>
            <a:ext cx="4104455" cy="7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Blip>
                <a:blip r:embed="rId7"/>
              </a:buBlip>
              <a:defRPr kumimoji="1" sz="3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8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不戒，對我有些甚麼好處？</a:t>
            </a:r>
          </a:p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不戒，對我有些甚麼壞處？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4644008" y="5899584"/>
            <a:ext cx="4032448" cy="84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Blip>
                <a:blip r:embed="rId7"/>
              </a:buBlip>
              <a:defRPr kumimoji="1" sz="3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8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戒，對我有些甚麼壞處？</a:t>
            </a:r>
          </a:p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戒，對我有些甚麼好處？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2073" name="s53c9e0363cd40748588e6c96689daea" r:id="rId3" imgW="6265009" imgH="3524742"/>
        </mc:Choice>
        <mc:Fallback>
          <p:control name="s53c9e0363cd40748588e6c96689daea" r:id="rId3" imgW="6265009" imgH="3524742">
            <p:pic>
              <p:nvPicPr>
                <p:cNvPr id="0" name="s53c9e0363cd40748588e6c96689daea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560513"/>
                  <a:ext cx="6264275" cy="3524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483768" y="1916832"/>
            <a:ext cx="4429125" cy="372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8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19000">
                      <a:schemeClr val="bg1"/>
                    </a:gs>
                    <a:gs pos="75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團體</a:t>
            </a:r>
            <a:r>
              <a:rPr lang="zh-TW" altLang="en-US" dirty="0" smtClean="0"/>
              <a:t>討論 </a:t>
            </a:r>
            <a:r>
              <a:rPr lang="en-US" altLang="zh-TW" dirty="0" smtClean="0"/>
              <a:t>(</a:t>
            </a:r>
            <a:r>
              <a:rPr lang="zh-TW" altLang="en-US" dirty="0" smtClean="0"/>
              <a:t>一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5</a:t>
            </a:r>
            <a:r>
              <a:rPr lang="zh-TW" altLang="en-US" dirty="0" smtClean="0"/>
              <a:t>分鐘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530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116013" y="404813"/>
            <a:ext cx="6913562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/>
            <a:r>
              <a:rPr lang="zh-TW" altLang="en-US" sz="3600" kern="120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我為什麼要戒除成癮物質</a:t>
            </a:r>
            <a:r>
              <a:rPr lang="zh-TW" altLang="en-US" sz="3600" kern="120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中圓體(P)"/>
                <a:ea typeface="華康中圓體(P)"/>
                <a:cs typeface="+mn-cs"/>
              </a:rPr>
              <a:t>？</a:t>
            </a:r>
            <a:r>
              <a:rPr lang="zh-TW" altLang="en-US" sz="3600" kern="120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lang="zh-TW" altLang="en-US" sz="36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78000">
                    <a:srgbClr val="FFFF66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547665" y="5877272"/>
            <a:ext cx="3024335" cy="74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Blip>
                <a:blip r:embed="rId7"/>
              </a:buBlip>
              <a:defRPr kumimoji="1" sz="3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8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復發</a:t>
            </a:r>
          </a:p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負性 </a:t>
            </a:r>
            <a:r>
              <a:rPr lang="en-US" altLang="zh-TW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向</a:t>
            </a:r>
            <a:r>
              <a:rPr lang="en-US" altLang="zh-TW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情緒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 bwMode="auto">
          <a:xfrm>
            <a:off x="4644008" y="5899584"/>
            <a:ext cx="4032448" cy="841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800000"/>
              </a:buClr>
              <a:buFont typeface="Wingdings" pitchFamily="2" charset="2"/>
              <a:buBlip>
                <a:blip r:embed="rId7"/>
              </a:buBlip>
              <a:defRPr kumimoji="1" sz="320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Blip>
                <a:blip r:embed="rId8"/>
              </a:buBlip>
              <a:defRPr kumimoji="1" sz="280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使用</a:t>
            </a: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毒品的線索</a:t>
            </a:r>
          </a:p>
          <a:p>
            <a:pPr marL="449263" lvl="1" indent="-269875">
              <a:spcBef>
                <a:spcPct val="0"/>
              </a:spcBef>
            </a:pPr>
            <a:r>
              <a:rPr lang="zh-TW" altLang="en-US" sz="2000" b="1" kern="0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身體的病痛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097" name="sc0ab83686e24cbf94da48c7501437f5" r:id="rId3" imgW="6192114" imgH="3484792"/>
        </mc:Choice>
        <mc:Fallback>
          <p:control name="sc0ab83686e24cbf94da48c7501437f5" r:id="rId3" imgW="6192114" imgH="3484792">
            <p:pic>
              <p:nvPicPr>
                <p:cNvPr id="0" name="sc0ab83686e24cbf94da48c7501437f5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557338"/>
                  <a:ext cx="6192838" cy="34845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483768" y="1913834"/>
            <a:ext cx="4429125" cy="372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8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19000">
                      <a:schemeClr val="bg1"/>
                    </a:gs>
                    <a:gs pos="75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團體</a:t>
            </a:r>
            <a:r>
              <a:rPr lang="zh-TW" altLang="en-US" dirty="0" smtClean="0"/>
              <a:t>討論 </a:t>
            </a:r>
            <a:r>
              <a:rPr lang="en-US" altLang="zh-TW" dirty="0" smtClean="0"/>
              <a:t>(</a:t>
            </a:r>
            <a:r>
              <a:rPr lang="zh-TW" altLang="en-US" dirty="0" smtClean="0"/>
              <a:t>二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10 - 15</a:t>
            </a:r>
            <a:r>
              <a:rPr lang="zh-TW" altLang="en-US" dirty="0" smtClean="0"/>
              <a:t>分鐘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2294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5"/>
          <p:cNvSpPr>
            <a:spLocks noGrp="1" noChangeArrowheads="1"/>
          </p:cNvSpPr>
          <p:nvPr>
            <p:ph type="subTitle" idx="4294967295"/>
          </p:nvPr>
        </p:nvSpPr>
        <p:spPr>
          <a:xfrm>
            <a:off x="1259383" y="5733256"/>
            <a:ext cx="6696993" cy="1008137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449263" lvl="1" indent="-269875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 smtClean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</a:t>
            </a:r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的、非醫療的</a:t>
            </a:r>
          </a:p>
          <a:p>
            <a:pPr marL="449263" lvl="1" indent="-269875">
              <a:lnSpc>
                <a:spcPct val="150000"/>
              </a:lnSpc>
              <a:spcBef>
                <a:spcPct val="0"/>
              </a:spcBef>
            </a:pPr>
            <a:r>
              <a:rPr lang="zh-TW" altLang="en-US" sz="2000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效果如何？最久可以維持多久不再使用非法藥物？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332656"/>
            <a:ext cx="7560443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/>
            <a:r>
              <a:rPr lang="zh-TW" altLang="en-US" sz="3200" dirty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</a:t>
            </a:r>
            <a:r>
              <a:rPr lang="zh-TW" altLang="en-US" sz="3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過去用過那些方法停止使用非法藥物</a:t>
            </a:r>
            <a:r>
              <a:rPr lang="zh-TW" altLang="en-US" sz="3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中圓體(P)"/>
                <a:ea typeface="華康中圓體(P)"/>
                <a:cs typeface="+mn-cs"/>
              </a:rPr>
              <a:t>？</a:t>
            </a:r>
            <a:r>
              <a:rPr lang="zh-TW" altLang="en-US" sz="32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lang="zh-TW" altLang="en-US" sz="32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78000">
                    <a:srgbClr val="FFFF66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9239" name="s82ae5fc83e7479baa1072872f74c341" r:id="rId3" imgW="6265009" imgH="3524742"/>
        </mc:Choice>
        <mc:Fallback>
          <p:control name="s82ae5fc83e7479baa1072872f74c341" r:id="rId3" imgW="6265009" imgH="3524742">
            <p:pic>
              <p:nvPicPr>
                <p:cNvPr id="0" name="s82ae5fc83e7479baa1072872f74c341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628775"/>
                  <a:ext cx="6264275" cy="352425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216664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 bwMode="auto">
          <a:xfrm>
            <a:off x="2483768" y="1913834"/>
            <a:ext cx="4429125" cy="37299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8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19000">
                      <a:schemeClr val="bg1"/>
                    </a:gs>
                    <a:gs pos="75000">
                      <a:srgbClr val="B1E739"/>
                    </a:gs>
                    <a:gs pos="100000">
                      <a:srgbClr val="329305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團體</a:t>
            </a:r>
            <a:r>
              <a:rPr lang="zh-TW" altLang="en-US" dirty="0" smtClean="0"/>
              <a:t>討論 </a:t>
            </a:r>
            <a:r>
              <a:rPr lang="en-US" altLang="zh-TW" dirty="0" smtClean="0"/>
              <a:t>(</a:t>
            </a:r>
            <a:r>
              <a:rPr lang="zh-TW" altLang="en-US" dirty="0"/>
              <a:t>三</a:t>
            </a:r>
            <a:r>
              <a:rPr lang="en-US" altLang="zh-TW" dirty="0" smtClean="0"/>
              <a:t>)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 smtClean="0"/>
              <a:t>15-20</a:t>
            </a:r>
            <a:r>
              <a:rPr lang="zh-TW" altLang="en-US" dirty="0" smtClean="0"/>
              <a:t>分鐘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634051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971600" y="332656"/>
            <a:ext cx="7560443" cy="647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pPr eaLnBrk="1" hangingPunct="1"/>
            <a:r>
              <a:rPr lang="zh-TW" altLang="en-US" sz="3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我為何又再使用非法藥物</a:t>
            </a:r>
            <a:r>
              <a:rPr lang="zh-TW" altLang="en-US" sz="3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中圓體(P)"/>
                <a:ea typeface="華康中圓體(P)"/>
                <a:cs typeface="+mn-cs"/>
              </a:rPr>
              <a:t>？</a:t>
            </a:r>
            <a:r>
              <a:rPr lang="zh-TW" altLang="en-US" sz="3200" kern="1200" dirty="0" smtClean="0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  <a:cs typeface="+mn-cs"/>
              </a:rPr>
              <a:t> </a:t>
            </a:r>
            <a:endParaRPr lang="zh-TW" altLang="en-US" sz="3200" kern="1200" dirty="0">
              <a:ln w="19050" cmpd="sng">
                <a:solidFill>
                  <a:schemeClr val="accent3">
                    <a:lumMod val="50000"/>
                    <a:alpha val="55000"/>
                  </a:schemeClr>
                </a:solidFill>
                <a:prstDash val="solid"/>
              </a:ln>
              <a:gradFill>
                <a:gsLst>
                  <a:gs pos="43000">
                    <a:schemeClr val="bg1"/>
                  </a:gs>
                  <a:gs pos="78000">
                    <a:srgbClr val="FFFF66"/>
                  </a:gs>
                  <a:gs pos="100000">
                    <a:srgbClr val="FFC000"/>
                  </a:gs>
                </a:gsLst>
                <a:lin ang="5400000" scaled="0"/>
              </a:gra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  <a:reflection blurRad="6350" stA="60000" endA="900" endPos="60000" dist="29997" dir="5400000" sy="-100000" algn="bl" rotWithShape="0"/>
              </a:effectLst>
              <a:latin typeface="華康新特圓體(P)" panose="020F0900000000000000" pitchFamily="34" charset="-120"/>
              <a:ea typeface="華康新特圓體(P)" panose="020F0900000000000000" pitchFamily="34" charset="-120"/>
              <a:cs typeface="+mn-cs"/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11268" name="s838382294da4831b77c2ae6cfe98e3d" r:id="rId3" imgW="6192114" imgH="3482950"/>
        </mc:Choice>
        <mc:Fallback>
          <p:control name="s838382294da4831b77c2ae6cfe98e3d" r:id="rId3" imgW="6192114" imgH="3482950">
            <p:pic>
              <p:nvPicPr>
                <p:cNvPr id="0" name="s838382294da4831b77c2ae6cfe98e3d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03350" y="1628775"/>
                  <a:ext cx="6192838" cy="348297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 bwMode="auto">
          <a:xfrm>
            <a:off x="467544" y="311373"/>
            <a:ext cx="8352928" cy="74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1" compatLnSpc="1">
            <a:prstTxWarp prst="textNoShape">
              <a:avLst/>
            </a:prstTxWarp>
          </a:bodyPr>
          <a:lstStyle>
            <a:defPPr>
              <a:defRPr lang="zh-TW"/>
            </a:defPPr>
            <a:lvl1pPr algn="ctr" eaLnBrk="1" hangingPunct="1">
              <a:defRPr sz="4000" b="1">
                <a:ln w="19050" cmpd="sng">
                  <a:solidFill>
                    <a:schemeClr val="accent3">
                      <a:lumMod val="50000"/>
                      <a:alpha val="55000"/>
                    </a:schemeClr>
                  </a:solidFill>
                  <a:prstDash val="solid"/>
                </a:ln>
                <a:gradFill>
                  <a:gsLst>
                    <a:gs pos="43000">
                      <a:schemeClr val="bg1"/>
                    </a:gs>
                    <a:gs pos="78000">
                      <a:srgbClr val="FFFF66"/>
                    </a:gs>
                    <a:gs pos="100000">
                      <a:srgbClr val="FFC000"/>
                    </a:gs>
                  </a:gsLst>
                  <a:lin ang="5400000" scaled="0"/>
                </a:gra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  <a:reflection blurRad="6350" stA="60000" endA="900" endPos="60000" dist="29997" dir="5400000" sy="-100000" algn="bl" rotWithShape="0"/>
                </a:effectLst>
                <a:latin typeface="華康新特圓體(P)" panose="020F0900000000000000" pitchFamily="34" charset="-120"/>
                <a:ea typeface="華康新特圓體(P)" panose="020F0900000000000000" pitchFamily="34" charset="-120"/>
              </a:defRPr>
            </a:lvl1pPr>
            <a:lvl2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2pPr>
            <a:lvl3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3pPr>
            <a:lvl4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4pPr>
            <a:lvl5pPr algn="ctr" eaLnBrk="0" hangingPunct="0"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000066"/>
                </a:solidFill>
                <a:latin typeface="Arial" charset="0"/>
                <a:ea typeface="標楷體" pitchFamily="65" charset="-120"/>
                <a:cs typeface="新細明體" pitchFamily="18" charset="-120"/>
              </a:defRPr>
            </a:lvl9pPr>
          </a:lstStyle>
          <a:p>
            <a:r>
              <a:rPr lang="zh-TW" altLang="en-US" dirty="0"/>
              <a:t>再生</a:t>
            </a:r>
            <a:r>
              <a:rPr lang="zh-TW" altLang="en-US" dirty="0" smtClean="0"/>
              <a:t>樹 </a:t>
            </a:r>
            <a:r>
              <a:rPr lang="en-US" altLang="zh-TW" dirty="0" smtClean="0"/>
              <a:t>- </a:t>
            </a:r>
            <a:r>
              <a:rPr lang="zh-TW" altLang="en-US" dirty="0" smtClean="0"/>
              <a:t>青少年</a:t>
            </a:r>
            <a:r>
              <a:rPr lang="zh-TW" altLang="en-US" dirty="0"/>
              <a:t>篇</a:t>
            </a:r>
          </a:p>
        </p:txBody>
      </p:sp>
      <p:sp>
        <p:nvSpPr>
          <p:cNvPr id="2" name="文字方塊 1"/>
          <p:cNvSpPr txBox="1"/>
          <p:nvPr/>
        </p:nvSpPr>
        <p:spPr>
          <a:xfrm>
            <a:off x="384853" y="6381328"/>
            <a:ext cx="342914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1100" dirty="0" smtClean="0">
                <a:latin typeface="+mn-ea"/>
                <a:ea typeface="+mn-ea"/>
              </a:rPr>
              <a:t>影片版權：法務部、教育部、</a:t>
            </a:r>
            <a:r>
              <a:rPr lang="zh-TW" altLang="en-US" sz="1100" dirty="0">
                <a:latin typeface="+mn-ea"/>
                <a:ea typeface="+mn-ea"/>
              </a:rPr>
              <a:t>衛福部食品藥物管理署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5145" name="s8b2f0e9477045b2946eeb7af052a256" r:id="rId3" imgW="6119142" imgH="3441737"/>
        </mc:Choice>
        <mc:Fallback>
          <p:control name="s8b2f0e9477045b2946eeb7af052a256" r:id="rId3" imgW="6119142" imgH="3441737">
            <p:pic>
              <p:nvPicPr>
                <p:cNvPr id="0" name="s8b2f0e9477045b2946eeb7af052a256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6375" y="1700213"/>
                  <a:ext cx="6119813" cy="3441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828423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a0d3ad6d-1cb7-4a18-b4f6-ce0bd38973d5"/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639&quot;/&gt;&lt;/object&gt;&lt;object type=&quot;3&quot; unique_id=&quot;10005&quot;&gt;&lt;property id=&quot;20148&quot; value=&quot;5&quot;/&gt;&lt;property id=&quot;20300&quot; value=&quot;Slide 2 - &amp;quot;我為什麼要戒除成癮物質？ &amp;quot;&quot;/&gt;&lt;property id=&quot;20307&quot; value=&quot;644&quot;/&gt;&lt;/object&gt;&lt;object type=&quot;3&quot; unique_id=&quot;10006&quot;&gt;&lt;property id=&quot;20148&quot; value=&quot;5&quot;/&gt;&lt;property id=&quot;20300&quot; value=&quot;Slide 3&quot;/&gt;&lt;property id=&quot;20307&quot; value=&quot;649&quot;/&gt;&lt;/object&gt;&lt;object type=&quot;3&quot; unique_id=&quot;10007&quot;&gt;&lt;property id=&quot;20148&quot; value=&quot;5&quot;/&gt;&lt;property id=&quot;20300&quot; value=&quot;Slide 4&quot;/&gt;&lt;property id=&quot;20307&quot; value=&quot;645&quot;/&gt;&lt;/object&gt;&lt;object type=&quot;3&quot; unique_id=&quot;10008&quot;&gt;&lt;property id=&quot;20148&quot; value=&quot;5&quot;/&gt;&lt;property id=&quot;20300&quot; value=&quot;Slide 5&quot;/&gt;&lt;property id=&quot;20307&quot; value=&quot;650&quot;/&gt;&lt;/object&gt;&lt;object type=&quot;3&quot; unique_id=&quot;10009&quot;&gt;&lt;property id=&quot;20148&quot; value=&quot;5&quot;/&gt;&lt;property id=&quot;20300&quot; value=&quot;Slide 6&quot;/&gt;&lt;property id=&quot;20307&quot; value=&quot;656&quot;/&gt;&lt;/object&gt;&lt;object type=&quot;3&quot; unique_id=&quot;10010&quot;&gt;&lt;property id=&quot;20148&quot; value=&quot;5&quot;/&gt;&lt;property id=&quot;20300&quot; value=&quot;Slide 7&quot;/&gt;&lt;property id=&quot;20307&quot; value=&quot;655&quot;/&gt;&lt;/object&gt;&lt;object type=&quot;3&quot; unique_id=&quot;10011&quot;&gt;&lt;property id=&quot;20148&quot; value=&quot;5&quot;/&gt;&lt;property id=&quot;20300&quot; value=&quot;Slide 8&quot;/&gt;&lt;property id=&quot;20307&quot; value=&quot;646&quot;/&gt;&lt;/object&gt;&lt;object type=&quot;3&quot; unique_id=&quot;10012&quot;&gt;&lt;property id=&quot;20148&quot; value=&quot;5&quot;/&gt;&lt;property id=&quot;20300&quot; value=&quot;Slide 9&quot;/&gt;&lt;property id=&quot;20307&quot; value=&quot;651&quot;/&gt;&lt;/object&gt;&lt;object type=&quot;3&quot; unique_id=&quot;10013&quot;&gt;&lt;property id=&quot;20148&quot; value=&quot;5&quot;/&gt;&lt;property id=&quot;20300&quot; value=&quot;Slide 10&quot;/&gt;&lt;property id=&quot;20307&quot; value=&quot;652&quot;/&gt;&lt;/object&gt;&lt;object type=&quot;3&quot; unique_id=&quot;10014&quot;&gt;&lt;property id=&quot;20148&quot; value=&quot;5&quot;/&gt;&lt;property id=&quot;20300&quot; value=&quot;Slide 11&quot;/&gt;&lt;property id=&quot;20307&quot; value=&quot;653&quot;/&gt;&lt;/object&gt;&lt;object type=&quot;3&quot; unique_id=&quot;10015&quot;&gt;&lt;property id=&quot;20148&quot; value=&quot;5&quot;/&gt;&lt;property id=&quot;20300&quot; value=&quot;Slide 12&quot;/&gt;&lt;property id=&quot;20307&quot; value=&quot;654&quot;/&gt;&lt;/object&gt;&lt;/object&gt;&lt;/object&gt;&lt;/database&gt;"/>
  <p:tag name="SECTOMILLISECCONVERTED" val="1"/>
  <p:tag name="ARTICULATE_REFERENCE_TYPE_3" val="1"/>
  <p:tag name="ARTICULATE_REFERENCE_3" val="C:\Users\user\Dropbox\drugproject\P1_10a\Final\writer.pdf"/>
  <p:tag name="ARTICULATE_REFERENCE_TITLE_3" val="教案作者簡介"/>
  <p:tag name="ARTICULATE_REFERENCE_ID_3" val="12237707-8f94-4a80-af32-12c80369d08b"/>
  <p:tag name="ARTICULATE_REFERENCE_TYPE_4" val="1"/>
  <p:tag name="ARTICULATE_REFERENCE_4" val="C:\Users\user\Dropbox\drugproject\P1_10a\Final\courseintro.pdf"/>
  <p:tag name="ARTICULATE_REFERENCE_TITLE_4" val="課程簡介"/>
  <p:tag name="ARTICULATE_REFERENCE_ID_4" val="e640d1f6-6821-404b-a489-6c9e7a91aac3"/>
  <p:tag name="ARTICULATE_SLIDE_COUNT" val="12"/>
  <p:tag name="ARTICULATE_PROJECT_OPEN" val="1"/>
  <p:tag name="ARTICULATE_REFERENCE_TYPE_1" val="1"/>
  <p:tag name="ARTICULATE_REFERENCE_1" val="C:\Users\user\Dropbox\drugproject\P1_10a\Final\writer.pdf"/>
  <p:tag name="ARTICULATE_REFERENCE_TITLE_1" val="教案作者簡介"/>
  <p:tag name="ARTICULATE_REFERENCE_ID_1" val="12237707-8f94-4a80-af32-12c80369d08b"/>
  <p:tag name="ARTICULATE_REFERENCE_TYPE_2" val="1"/>
  <p:tag name="ARTICULATE_REFERENCE_2" val="C:\Users\user\Dropbox\drugproject\P1_10a\Final\courseintro.pdf"/>
  <p:tag name="ARTICULATE_REFERENCE_TITLE_2" val="課程簡介"/>
  <p:tag name="ARTICULATE_REFERENCE_ID_2" val="e640d1f6-6821-404b-a489-6c9e7a91aac3"/>
  <p:tag name="ARTICULATE_REFERENCE_COUNT" val="2"/>
  <p:tag name="ARTICULATE_REFERENCE_DESCRIPTION" val="請點選下列參考文件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TAG_BACKING_FORM_KEY" val="658634-c:\users\user\desktop\drug_062215\p1_10\final\p1_10_m_final_062215.pptx"/>
  <p:tag name="ARTICULATE_PRESENTER_VERSION" val="7"/>
  <p:tag name="ARTICULATE_USED_PAGE_ORIENTATION" val="1"/>
  <p:tag name="ARTICULATE_USED_PAGE_SIZE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TITLE_TAG" val="我過去用過那些方法停止使用非法藥物？"/>
  <p:tag name="AUDIO_ID" val="656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ebb68f7c-ebd1-43c1-b885-72d21d3dd01e"/>
  <p:tag name="VIDEO_SOURCE_TYPE" val="local"/>
  <p:tag name="OVERRIDE_SWF" val="YES"/>
  <p:tag name="THUMBNAIL_IS_PLACEHOLDER" val="False"/>
  <p:tag name="VIDEO_TITLE" val="P1_10_3.flv"/>
  <p:tag name="SWF_MOVIE_PATH" val="5rFeam99L12.mp4"/>
  <p:tag name="SWF_MOVIE_PATH_ORIGINAL" val="5rFeam99L12.mp4"/>
  <p:tag name="SWF_MOVIE_PATH_SOURCE" val="C:\Users\user\Desktop\drug_062215\m version video\P1_10_3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265362"/>
  <p:tag name="VIDEO_KEY" val="5c5b0c0a-daee-4897-8cac-d407dba4cab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5"/>
  <p:tag name="ARTICULATE_TITLE_TAG" val="團體討論 (三)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46"/>
  <p:tag name="ARTICULATE_TITLE_TAG" val="我為何又再使用非法藥物？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890f6a1f-79b5-49c2-9d48-7417c5732e52"/>
  <p:tag name="VIDEO_SOURCE_TYPE" val="local"/>
  <p:tag name="OVERRIDE_SWF" val="YES"/>
  <p:tag name="THUMBNAIL_IS_PLACEHOLDER" val="False"/>
  <p:tag name="VIDEO_TITLE" val="P1_10_4.flv"/>
  <p:tag name="SWF_MOVIE_PATH" val="61iQr9T3fmL.mp4"/>
  <p:tag name="SWF_MOVIE_PATH_ORIGINAL" val="61iQr9T3fmL.mp4"/>
  <p:tag name="SWF_MOVIE_PATH_SOURCE" val="C:\Users\user\Desktop\drug_062215\m version video\P1_10_4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604509"/>
  <p:tag name="VIDEO_KEY" val="d55ae341-da7f-4d29-8635-639c5ec71fe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1"/>
  <p:tag name="ARTICULATE_TITLE_TAG" val="再生樹 - 青少年篇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812cdc13-5168-4657-a118-39752161c775"/>
  <p:tag name="VIDEO_SOURCE_TYPE" val="local"/>
  <p:tag name="OVERRIDE_SWF" val="YES"/>
  <p:tag name="THUMBNAIL_IS_PLACEHOLDER" val="False"/>
  <p:tag name="VIDEO_TITLE" val="P1_11_young.flv"/>
  <p:tag name="SWF_MOVIE_PATH" val="5Y0IjpqRgRm.mp4"/>
  <p:tag name="SWF_MOVIE_PATH_ORIGINAL" val="5Y0IjpqRgRm.mp4"/>
  <p:tag name="SWF_MOVIE_PATH_SOURCE" val="C:\Users\user\Desktop\drug_062215\m version video\P1_11_young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606704"/>
  <p:tag name="VIDEO_KEY" val="dc8a13c1-d8da-49c7-8207-a961814b911c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2"/>
  <p:tag name="ARTICULATE_TITLE_TAG" val="再生樹 – 醫療篇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30fd9c4d-777b-447c-bf89-535bbef19191"/>
  <p:tag name="VIDEO_SOURCE_TYPE" val="local"/>
  <p:tag name="OVERRIDE_SWF" val="YES"/>
  <p:tag name="THUMBNAIL_IS_PLACEHOLDER" val="False"/>
  <p:tag name="VIDEO_TITLE" val="P1_11_dr.flv"/>
  <p:tag name="SWF_MOVIE_PATH" val="5aT365PiHty.mp4"/>
  <p:tag name="SWF_MOVIE_PATH_ORIGINAL" val="5aT365PiHty.mp4"/>
  <p:tag name="SWF_MOVIE_PATH_SOURCE" val="C:\Users\user\Desktop\drug_062215\m version video\P1_11_dr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560703"/>
  <p:tag name="VIDEO_KEY" val="98c3394c-a454-414a-962e-d742268d0f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3"/>
  <p:tag name="ARTICULATE_TITLE_TAG" val="影片聆賞: 「茄荖山莊」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561090ec-a4b4-4825-b44f-2090e7bc86d4"/>
  <p:tag name="VIDEO_SOURCE_TYPE" val="local"/>
  <p:tag name="OVERRIDE_SWF" val="YES"/>
  <p:tag name="THUMBNAIL_IS_PLACEHOLDER" val="False"/>
  <p:tag name="VIDEO_TITLE" val="introvideo.flv"/>
  <p:tag name="SWF_MOVIE_PATH" val="5Vk8Xbg9cWY.mp4"/>
  <p:tag name="SWF_MOVIE_PATH_ORIGINAL" val="5Vk8Xbg9cWY.mp4"/>
  <p:tag name="SWF_MOVIE_PATH_SOURCE" val="C:\Users\user\Desktop\drug_062215\m version video\introvideo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1315302"/>
  <p:tag name="VIDEO_KEY" val="31651f65-566d-4d37-9c6f-b07528714dc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4"/>
  <p:tag name="ARTICULATE_TITLE_TAG" val="結語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False"/>
  <p:tag name="ARTICULATE_USED_LAYOUT" val="7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4f73857a-f49a-4d03-8ada-a836b66b68e3"/>
  <p:tag name="VIDEO_SOURCE_TYPE" val="local"/>
  <p:tag name="OVERRIDE_SWF" val="YES"/>
  <p:tag name="THUMBNAIL_IS_PLACEHOLDER" val="False"/>
  <p:tag name="VIDEO_TITLE" val="p1_10_5.flv"/>
  <p:tag name="SWF_MOVIE_PATH" val="5l8S5lsTmPv.mp4"/>
  <p:tag name="SWF_MOVIE_PATH_ORIGINAL" val="5l8S5lsTmPv.mp4"/>
  <p:tag name="SWF_MOVIE_PATH_SOURCE" val="C:\Users\user\Desktop\drug_062215\m version video\p1_10_5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138747"/>
  <p:tag name="VIDEO_KEY" val="aecc4e05-bb09-466f-ae9c-e63882bc97a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39"/>
  <p:tag name="ARTICULATE_TITLE_TAG" val="復元三部曲-階段二：復發與預防 "/>
  <p:tag name="ARTICULATE_NAV_LEVEL" val="1"/>
  <p:tag name="ARTICULATE_SLIDE_PRESENTER_GUID" val="9a0d8461-83e2-4191-ab8a-edb741eab241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44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cafe5df4-1116-474c-be39-8bc7996a5fac"/>
  <p:tag name="VIDEO_SOURCE_TYPE" val="local"/>
  <p:tag name="OVERRIDE_SWF" val="YES"/>
  <p:tag name="THUMBNAIL_IS_PLACEHOLDER" val="False"/>
  <p:tag name="VIDEO_TITLE" val="P1_10_1.flv"/>
  <p:tag name="SWF_MOVIE_PATH" val="6XrG9F2JrpO.mp4"/>
  <p:tag name="SWF_MOVIE_PATH_ORIGINAL" val="6XrG9F2JrpO.mp4"/>
  <p:tag name="SWF_MOVIE_PATH_SOURCE" val="C:\Users\user\Desktop\drug_062215\m version video\P1_10_1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248983"/>
  <p:tag name="VIDEO_KEY" val="0873327b-ec55-477c-99f9-9e4badb356a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49"/>
  <p:tag name="ARTICULATE_TITLE_TAG" val="團體討論 (一)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45"/>
  <p:tag name="ARTICULATE_TITLE_TAG" val="我為什麼要戒除成癮物質？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6ee5b707-acc3-4508-bed2-3c81a7727952"/>
  <p:tag name="VIDEO_SOURCE_TYPE" val="local"/>
  <p:tag name="OVERRIDE_SWF" val="YES"/>
  <p:tag name="THUMBNAIL_IS_PLACEHOLDER" val="False"/>
  <p:tag name="VIDEO_TITLE" val="P1_10_2.flv"/>
  <p:tag name="SWF_MOVIE_PATH" val="6N7mSH8lWxL.mp4"/>
  <p:tag name="SWF_MOVIE_PATH_ORIGINAL" val="6N7mSH8lWxL.mp4"/>
  <p:tag name="SWF_MOVIE_PATH_SOURCE" val="C:\Users\user\Desktop\drug_062215\m version video\P1_10_2.flv"/>
  <p:tag name="CONTAINER" val="movieloader"/>
  <p:tag name="ART_PLAYER" val="YES"/>
  <p:tag name="VIDEO_SHOW_CONTROLS" val="False"/>
  <p:tag name="WINDOW_SIZE_WIDTH" val="512"/>
  <p:tag name="WINDOW_SIZE_HEIGHT" val="288"/>
  <p:tag name="ARTICULATE_LAYER_TIMING" val="0.00"/>
  <p:tag name="VIDEO_MODE" val="video"/>
  <p:tag name="VIDEO_COMPRESSED_ON_IMPORT" val="True"/>
  <p:tag name="VIDEO_COMPRESS_ON_PUBLISH" val="True"/>
  <p:tag name="SWF_MOVIE_DURATION" val="462639"/>
  <p:tag name="VIDEO_KEY" val="1f18fad0-653d-4ad1-bb94-341d8059941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650"/>
  <p:tag name="ARTICULATE_TITLE_TAG" val="團體討論 (二)"/>
  <p:tag name="ARTICULATE_NAV_LEVEL" val="1"/>
  <p:tag name="ARTICULATE_SLIDE_PRESENTER_GUID" val="9a0d8461-83e2-4191-ab8a-edb741eab241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</p:tagLst>
</file>

<file path=ppt/theme/theme1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標楷體"/>
        <a:cs typeface="新細明體"/>
      </a:majorFont>
      <a:minorFont>
        <a:latin typeface="Arial"/>
        <a:ea typeface="標楷體"/>
        <a:cs typeface="新細明體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7553</TotalTime>
  <Words>918</Words>
  <Application>Microsoft Office PowerPoint</Application>
  <PresentationFormat>如螢幕大小 (4:3)</PresentationFormat>
  <Paragraphs>85</Paragraphs>
  <Slides>12</Slides>
  <Notes>12</Notes>
  <HiddenSlides>0</HiddenSlides>
  <MMClips>0</MMClips>
  <ScaleCrop>false</ScaleCrop>
  <HeadingPairs>
    <vt:vector size="6" baseType="variant"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12</vt:i4>
      </vt:variant>
    </vt:vector>
  </HeadingPairs>
  <TitlesOfParts>
    <vt:vector size="15" baseType="lpstr">
      <vt:lpstr>預設簡報設計</vt:lpstr>
      <vt:lpstr>自訂設計</vt:lpstr>
      <vt:lpstr>PhotoImpact</vt:lpstr>
      <vt:lpstr>PowerPoint 簡報</vt:lpstr>
      <vt:lpstr>我為什麼要戒除成癮物質？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My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Customer</dc:creator>
  <cp:lastModifiedBy>user</cp:lastModifiedBy>
  <cp:revision>518</cp:revision>
  <dcterms:created xsi:type="dcterms:W3CDTF">2006-06-17T07:45:00Z</dcterms:created>
  <dcterms:modified xsi:type="dcterms:W3CDTF">2015-08-03T07:42:41Z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復元三部曲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A64BAD9E-9AE0-48E1-3F3F-3F503F43FF3F</vt:lpwstr>
  </property>
  <property fmtid="{D5CDD505-2E9C-101B-9397-08002B2CF9AE}" pid="6" name="ArticulateProjectFull">
    <vt:lpwstr>C:\Users\user\Desktop\drug_062215\P1_10\Final\p1_10_m_final_062215.ppta</vt:lpwstr>
  </property>
</Properties>
</file>